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4"/>
  </p:notesMasterIdLst>
  <p:sldIdLst>
    <p:sldId id="257" r:id="rId2"/>
    <p:sldId id="256" r:id="rId3"/>
    <p:sldId id="281" r:id="rId4"/>
    <p:sldId id="259" r:id="rId5"/>
    <p:sldId id="276" r:id="rId6"/>
    <p:sldId id="277" r:id="rId7"/>
    <p:sldId id="320" r:id="rId8"/>
    <p:sldId id="258" r:id="rId9"/>
    <p:sldId id="261" r:id="rId10"/>
    <p:sldId id="278" r:id="rId11"/>
    <p:sldId id="263" r:id="rId12"/>
    <p:sldId id="264" r:id="rId13"/>
    <p:sldId id="282" r:id="rId14"/>
    <p:sldId id="306" r:id="rId15"/>
    <p:sldId id="266" r:id="rId16"/>
    <p:sldId id="286" r:id="rId17"/>
    <p:sldId id="288" r:id="rId18"/>
    <p:sldId id="289" r:id="rId19"/>
    <p:sldId id="268" r:id="rId20"/>
    <p:sldId id="284" r:id="rId21"/>
    <p:sldId id="285" r:id="rId22"/>
    <p:sldId id="290" r:id="rId23"/>
    <p:sldId id="287" r:id="rId24"/>
    <p:sldId id="269" r:id="rId25"/>
    <p:sldId id="280" r:id="rId26"/>
    <p:sldId id="321" r:id="rId27"/>
    <p:sldId id="322" r:id="rId28"/>
    <p:sldId id="279" r:id="rId29"/>
    <p:sldId id="272" r:id="rId30"/>
    <p:sldId id="273" r:id="rId31"/>
    <p:sldId id="274" r:id="rId32"/>
    <p:sldId id="275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5970" autoAdjust="0"/>
  </p:normalViewPr>
  <p:slideViewPr>
    <p:cSldViewPr snapToGrid="0">
      <p:cViewPr varScale="1">
        <p:scale>
          <a:sx n="96" d="100"/>
          <a:sy n="96" d="100"/>
        </p:scale>
        <p:origin x="5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21E96-8F5E-4DE6-A01B-CFC8F857F6D3}" type="datetimeFigureOut">
              <a:rPr lang="zh-CN" altLang="en-US" smtClean="0"/>
              <a:t>2024/7/16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07D3AF-0BA2-4194-875C-99DE95C024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427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7D3AF-0BA2-4194-875C-99DE95C0249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322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7D3AF-0BA2-4194-875C-99DE95C0249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805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07D3AF-0BA2-4194-875C-99DE95C02498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213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2F5A6-FC13-4576-0F36-984C85273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CD414-75ED-EF2E-D9BF-1AEE9B2EE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55715-5B6B-6F08-BC1D-F872AD7B1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5A9BF-4CF8-E499-CDF5-F46F9339B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7570B-EC3A-96AA-36EA-BD1996A3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884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E4CA5-5D1F-3BF2-82E1-6E2D7E734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79A1D8-1445-C0A5-E8E4-387A7F93B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54E16-5483-DA73-C28C-5D6DE6433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540A9-8BC5-93E0-FAA5-BD097C79E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4BBB8-6543-8A83-44E6-834E17D7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64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4BA5CC-6E91-66E1-5BDD-18B2FCD3D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1733AE-EF76-56CB-963A-5C033B30A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1CD63-DE3B-8651-9861-1B3C010BD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8096C-64ED-4153-A483-5C02E44AD5C3}" type="datetime1">
              <a:rPr lang="en-US" smtClean="0"/>
              <a:t>7/16/2024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792E6-3766-42EB-B95E-3FB26EE81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04A0-D3C7-9DFF-8579-3DE720F0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4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C9C97-E2C0-C16A-02FD-4052D74D1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16597-97DC-525C-24CD-48EB30F59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90920-312D-AF83-FB9C-7218BA168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7/16/2024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337E0-1929-8716-99FC-024A6D6D6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C690E9-BD62-1588-7B16-E29DD1F17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59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3B1A-A827-0ECF-918E-E696C5E01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67F7B-EFAB-541B-E810-DD0E71D11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E76CF-CD29-9F2E-4E67-D97BA2397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7/16/2024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1375F-DF88-853C-B861-C88116ED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C5660-0736-E25B-8C1B-C81AC7BFC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82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4257B-D129-D044-35DB-B51A1D1DB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5CFC9-94E7-57D9-B037-139ABC4B13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2717D-4FBE-9891-B00E-0D0673EEB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C62DB1-8BEC-BDA6-0E85-57272DE9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5A0CAB-2CDB-BD0C-BD19-22729285F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4D1A0-3B90-DAF4-089C-7D038C3C3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88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1E8D7-8D8B-3343-935F-0A1ECD972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F4C724-F770-C1CF-73D2-8E1F0D9EE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02BB7-9ADB-B000-02BD-CCDC68F09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99E7B1-9C26-B862-9F31-DE0B90C23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6F6DF9-C5C3-318A-9EF1-809D59E5AE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A5F995-8069-76EC-7328-9CA3B1181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7/16/2024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DC2B27-C242-9264-57E0-B009C0B0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2FBB70-B953-0B0A-DA68-817B2E36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42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380E-040A-60FD-DDEC-5016A095D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C7A7F1-3850-0EB3-A4B0-55D5191BB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7/16/2024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2DACB2-D3C5-7D54-1BBF-15BC0DA4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D85DDD-84BE-513D-DDE3-1A91BF4CF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507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C0CA0F-BBC4-B229-D1B3-72C89FC4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7/16/2024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764BEA-E54C-5783-1CA8-E8427B99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19850-EEB8-3613-0E37-CA82E877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0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914B7-2BE7-CA8D-8E07-9AC1388F1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C3F8E-4355-0EDF-554D-365C08C23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653DA4-8B3D-C6F8-8E36-6FC853347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0C260-FF84-3D01-BECE-3C6D1CA8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B5859-55BE-8063-99E4-481BA87A1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26B5D-8815-F8F7-4107-A9C7827C9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37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2552D-D77E-A56E-5521-4C905CC54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3FCB04-65B6-13F1-1107-691F52856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730B5-A46F-A0CC-D807-B5BBD7292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60C8B-DE28-8300-E93B-3FF2D4F2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7/16/2024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59A98-9BE1-40E4-D111-3B772B10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F9DEF-D982-3B27-DC7E-1FB046DA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6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CD880-6486-B0EC-8E89-35BAC55E6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7212C6-7D1E-B467-02D8-1CB7F01F4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altLang="zh-CN"/>
              <a:t>Click to edit Master text styles</a:t>
            </a:r>
          </a:p>
          <a:p>
            <a:pPr lvl="1"/>
            <a:r>
              <a:rPr lang="en-GB" altLang="zh-CN"/>
              <a:t>Second level</a:t>
            </a:r>
          </a:p>
          <a:p>
            <a:pPr lvl="2"/>
            <a:r>
              <a:rPr lang="en-GB" altLang="zh-CN"/>
              <a:t>Third level</a:t>
            </a:r>
          </a:p>
          <a:p>
            <a:pPr lvl="3"/>
            <a:r>
              <a:rPr lang="en-GB" altLang="zh-CN"/>
              <a:t>Fourth level</a:t>
            </a:r>
          </a:p>
          <a:p>
            <a:pPr lvl="4"/>
            <a:r>
              <a:rPr lang="en-GB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BCC28E-2131-6703-9173-F08E948FAC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7/16/2024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901BE-C304-A939-A9CE-3ED1448E9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C0D72-01D2-EBF2-08F3-28086363F6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017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random-forest-ensemble-in-python/" TargetMode="External"/><Relationship Id="rId7" Type="http://schemas.openxmlformats.org/officeDocument/2006/relationships/hyperlink" Target="https://github.com/confucianzuoyuan/python-tutorials/blob/master/python-data-analysis/docs/2.%E4%B8%80%E4%B8%AA%E5%AE%8C%E6%95%B4%E7%9A%84%E6%9C%BA%E5%99%A8%E5%AD%A6%E4%B9%A0%E9%A1%B9%E7%9B%AE.md" TargetMode="External"/><Relationship Id="rId2" Type="http://schemas.openxmlformats.org/officeDocument/2006/relationships/hyperlink" Target="https://github.com/apachecn/ml-mastery-zh-pt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ttps/worldathletics.org/athletes" TargetMode="External"/><Relationship Id="rId5" Type="http://schemas.openxmlformats.org/officeDocument/2006/relationships/hyperlink" Target="https://scikit-learn.org/stable/modules/cross_validation.html" TargetMode="External"/><Relationship Id="rId4" Type="http://schemas.openxmlformats.org/officeDocument/2006/relationships/hyperlink" Target="https://machinelearningmastery.com/random-oversampling-and-undersampling-for-imbalanced-classificatio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youyaogao@gmail.com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shs2022@bupt.edu.com" TargetMode="External"/><Relationship Id="rId2" Type="http://schemas.openxmlformats.org/officeDocument/2006/relationships/hyperlink" Target="mailto:mrsun666@126.com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ed shirt with his arms raised&#10;&#10;Description automatically generated">
            <a:extLst>
              <a:ext uri="{FF2B5EF4-FFF2-40B4-BE49-F238E27FC236}">
                <a16:creationId xmlns:a16="http://schemas.microsoft.com/office/drawing/2014/main" id="{BF1D2809-0D04-41B1-0341-54BB4ECA9D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" r="20124" b="499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879C72-453E-9724-69EB-01E5AEE4E3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zh-CN" sz="4800">
                <a:latin typeface="Verdana" panose="020B0604030504040204" pitchFamily="34" charset="0"/>
                <a:ea typeface="Verdana" panose="020B0604030504040204" pitchFamily="34" charset="0"/>
              </a:rPr>
              <a:t>Attention Grabber</a:t>
            </a:r>
            <a:endParaRPr lang="zh-CN" altLang="en-US" sz="4800">
              <a:latin typeface="Verdan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D92BED-C31D-4B62-9F20-E936720E6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endParaRPr lang="zh-CN" altLang="en-US" sz="20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6510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D511E-44E6-92CF-CE9F-F009B76BA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55" y="1244896"/>
            <a:ext cx="4995348" cy="12712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z="3200" dirty="0">
                <a:latin typeface="Verdana" panose="020B0604030504040204" pitchFamily="34" charset="0"/>
              </a:rPr>
              <a:t>Development :</a:t>
            </a:r>
            <a:br>
              <a:rPr lang="en-US" altLang="zh-CN" sz="3200" dirty="0">
                <a:latin typeface="Verdana" panose="020B0604030504040204" pitchFamily="34" charset="0"/>
              </a:rPr>
            </a:br>
            <a:r>
              <a:rPr lang="en-US" altLang="zh-CN" sz="3200" dirty="0">
                <a:latin typeface="Verdana" panose="020B0604030504040204" pitchFamily="34" charset="0"/>
              </a:rPr>
              <a:t>Data Collection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1FFD20-4C84-ACC9-3011-8E05C6D3D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09" r="2" b="2"/>
          <a:stretch/>
        </p:blipFill>
        <p:spPr>
          <a:xfrm>
            <a:off x="5733768" y="-1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  <p:sp>
        <p:nvSpPr>
          <p:cNvPr id="16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9CA6A1-B7AC-166F-068E-609A67BDC826}"/>
              </a:ext>
            </a:extLst>
          </p:cNvPr>
          <p:cNvSpPr txBox="1"/>
          <p:nvPr/>
        </p:nvSpPr>
        <p:spPr>
          <a:xfrm>
            <a:off x="3486587" y="6421295"/>
            <a:ext cx="6107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(World Athletics, 2024)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7766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D7EC86-7CB9-431D-8AC3-8AAF0440B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4B9777F-B610-419B-9193-80306388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!!Arc">
            <a:extLst>
              <a:ext uri="{FF2B5EF4-FFF2-40B4-BE49-F238E27FC236}">
                <a16:creationId xmlns:a16="http://schemas.microsoft.com/office/drawing/2014/main" id="{311F016A-A753-449B-9EA6-322199B71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1108520" y="775849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962B41B9-70C7-51C3-13EA-0D20DD463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09" r="2" b="2"/>
          <a:stretch/>
        </p:blipFill>
        <p:spPr>
          <a:xfrm>
            <a:off x="5733768" y="-1"/>
            <a:ext cx="6458232" cy="6858001"/>
          </a:xfrm>
          <a:custGeom>
            <a:avLst/>
            <a:gdLst/>
            <a:ahLst/>
            <a:cxnLst/>
            <a:rect l="l" t="t" r="r" b="b"/>
            <a:pathLst>
              <a:path w="6458232" h="6858001">
                <a:moveTo>
                  <a:pt x="2209000" y="0"/>
                </a:moveTo>
                <a:lnTo>
                  <a:pt x="6458232" y="0"/>
                </a:lnTo>
                <a:lnTo>
                  <a:pt x="6458232" y="6858001"/>
                </a:lnTo>
                <a:lnTo>
                  <a:pt x="651045" y="6858001"/>
                </a:lnTo>
                <a:lnTo>
                  <a:pt x="635146" y="6830200"/>
                </a:lnTo>
                <a:cubicBezTo>
                  <a:pt x="230085" y="6080469"/>
                  <a:pt x="0" y="5221296"/>
                  <a:pt x="0" y="4308089"/>
                </a:cubicBezTo>
                <a:cubicBezTo>
                  <a:pt x="0" y="2572997"/>
                  <a:pt x="830606" y="1032965"/>
                  <a:pt x="2113832" y="68046"/>
                </a:cubicBezTo>
                <a:close/>
              </a:path>
            </a:pathLst>
          </a:custGeom>
        </p:spPr>
      </p:pic>
      <p:sp>
        <p:nvSpPr>
          <p:cNvPr id="15" name="!!Rectangle">
            <a:extLst>
              <a:ext uri="{FF2B5EF4-FFF2-40B4-BE49-F238E27FC236}">
                <a16:creationId xmlns:a16="http://schemas.microsoft.com/office/drawing/2014/main" id="{95106A28-883A-4993-BF9E-C403B81A8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4269" y="4274457"/>
            <a:ext cx="825256" cy="82525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!!Oval">
            <a:extLst>
              <a:ext uri="{FF2B5EF4-FFF2-40B4-BE49-F238E27FC236}">
                <a16:creationId xmlns:a16="http://schemas.microsoft.com/office/drawing/2014/main" id="{F5AE4E4F-9F4C-43ED-8299-9BD63B74E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742" y="5649686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7D86D29-5CAE-2CC2-C67B-B050C0685C44}"/>
              </a:ext>
            </a:extLst>
          </p:cNvPr>
          <p:cNvSpPr txBox="1">
            <a:spLocks/>
          </p:cNvSpPr>
          <p:nvPr/>
        </p:nvSpPr>
        <p:spPr>
          <a:xfrm>
            <a:off x="684055" y="1244896"/>
            <a:ext cx="4995348" cy="12712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>
                <a:latin typeface="Verdana" panose="020B0604030504040204" pitchFamily="34" charset="0"/>
              </a:rPr>
              <a:t>Development :</a:t>
            </a:r>
            <a:br>
              <a:rPr lang="en-US" altLang="zh-CN" sz="3200">
                <a:latin typeface="Verdana" panose="020B0604030504040204" pitchFamily="34" charset="0"/>
              </a:rPr>
            </a:br>
            <a:r>
              <a:rPr lang="en-US" altLang="zh-CN" sz="3200">
                <a:latin typeface="Verdana" panose="020B0604030504040204" pitchFamily="34" charset="0"/>
              </a:rPr>
              <a:t>Data Collection </a:t>
            </a:r>
            <a:endParaRPr lang="en-US" altLang="zh-CN" sz="3200" dirty="0">
              <a:latin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87F2D3-3C38-2C2E-7706-46D1108FE324}"/>
              </a:ext>
            </a:extLst>
          </p:cNvPr>
          <p:cNvSpPr txBox="1"/>
          <p:nvPr/>
        </p:nvSpPr>
        <p:spPr>
          <a:xfrm>
            <a:off x="3702971" y="6421295"/>
            <a:ext cx="61076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(World Athletics, 2024)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8282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/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r="35141" b="1"/>
          <a:stretch>
            <a:fillRect/>
          </a:stretch>
        </p:blipFill>
        <p:spPr>
          <a:xfrm>
            <a:off x="2665730" y="0"/>
            <a:ext cx="9526270" cy="6858000"/>
          </a:xfrm>
          <a:prstGeom prst="rect">
            <a:avLst/>
          </a:prstGeom>
        </p:spPr>
      </p:pic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64655" cy="1899920"/>
          </a:xfrm>
        </p:spPr>
        <p:txBody>
          <a:bodyPr>
            <a:normAutofit/>
          </a:bodyPr>
          <a:lstStyle/>
          <a:p>
            <a:r>
              <a:rPr lang="en-US" altLang="zh-CN" sz="4000">
                <a:latin typeface="Verdana" panose="020B0604030504040204" pitchFamily="34" charset="0"/>
              </a:rPr>
              <a:t>Development :</a:t>
            </a:r>
            <a:r>
              <a:rPr lang="zh-CN" altLang="zh-CN" sz="4000">
                <a:latin typeface="Verdana" panose="020B0604030504040204" pitchFamily="34" charset="0"/>
              </a:rPr>
              <a:t> </a:t>
            </a:r>
            <a:br>
              <a:rPr lang="zh-CN" altLang="zh-CN" sz="4000">
                <a:latin typeface="Verdana" panose="020B0604030504040204" pitchFamily="34" charset="0"/>
              </a:rPr>
            </a:br>
            <a:r>
              <a:rPr lang="zh-CN" altLang="zh-CN" sz="4000">
                <a:latin typeface="Verdana" panose="020B0604030504040204" pitchFamily="34" charset="0"/>
              </a:rPr>
              <a:t>Data Preprocessing </a:t>
            </a:r>
            <a:endParaRPr lang="zh-CN" altLang="en-US" sz="400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2206625"/>
            <a:ext cx="8860790" cy="4041775"/>
          </a:xfrm>
        </p:spPr>
        <p:txBody>
          <a:bodyPr>
            <a:normAutofit/>
          </a:bodyPr>
          <a:lstStyle/>
          <a:p>
            <a:r>
              <a:rPr lang="en-US" sz="3000" b="1" dirty="0"/>
              <a:t>Handle missing data and outliers.</a:t>
            </a:r>
          </a:p>
          <a:p>
            <a:r>
              <a:rPr lang="en-US" sz="3000" b="1" dirty="0"/>
              <a:t>Remove athlete records totaling less than ten.</a:t>
            </a:r>
          </a:p>
          <a:p>
            <a:r>
              <a:rPr lang="en-US" sz="3000" b="1" dirty="0"/>
              <a:t>Format the data.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Example:</a:t>
            </a:r>
          </a:p>
          <a:p>
            <a:pPr marL="0" indent="0">
              <a:buNone/>
            </a:pPr>
            <a:r>
              <a:rPr lang="en-US" sz="2000" dirty="0"/>
              <a:t>'Pos' column (contains the competition group and ranking)</a:t>
            </a:r>
          </a:p>
          <a:p>
            <a:pPr marL="0" indent="0">
              <a:buNone/>
            </a:pPr>
            <a:r>
              <a:rPr lang="en-US" sz="2000" dirty="0"/>
              <a:t>(1) 97 blank values( 0.27%) </a:t>
            </a:r>
          </a:p>
          <a:p>
            <a:pPr marL="0" indent="0">
              <a:buNone/>
            </a:pPr>
            <a:r>
              <a:rPr lang="en-US" sz="2000" dirty="0"/>
              <a:t>(2) The format is not uniform.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056505" y="4871720"/>
            <a:ext cx="1249045" cy="15189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 screen&#10;&#10;Description automatically generated"/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r="35141" b="1"/>
          <a:stretch>
            <a:fillRect/>
          </a:stretch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80530" cy="1899920"/>
          </a:xfrm>
        </p:spPr>
        <p:txBody>
          <a:bodyPr>
            <a:normAutofit/>
          </a:bodyPr>
          <a:lstStyle/>
          <a:p>
            <a:r>
              <a:rPr lang="en-US" altLang="zh-CN" sz="4000">
                <a:latin typeface="Verdana" panose="020B0604030504040204" pitchFamily="34" charset="0"/>
              </a:rPr>
              <a:t>Development :</a:t>
            </a:r>
            <a:r>
              <a:rPr lang="zh-CN" altLang="zh-CN" sz="4000">
                <a:latin typeface="Verdana" panose="020B0604030504040204" pitchFamily="34" charset="0"/>
              </a:rPr>
              <a:t> </a:t>
            </a:r>
            <a:br>
              <a:rPr lang="zh-CN" altLang="zh-CN" sz="4000">
                <a:latin typeface="Verdana" panose="020B0604030504040204" pitchFamily="34" charset="0"/>
              </a:rPr>
            </a:br>
            <a:r>
              <a:rPr lang="zh-CN" altLang="zh-CN" sz="4000">
                <a:latin typeface="Verdana" panose="020B0604030504040204" pitchFamily="34" charset="0"/>
              </a:rPr>
              <a:t>Data Preprocessing </a:t>
            </a:r>
            <a:endParaRPr lang="zh-CN" altLang="en-US" sz="400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76250" y="2197735"/>
            <a:ext cx="5763895" cy="4510405"/>
          </a:xfrm>
        </p:spPr>
        <p:txBody>
          <a:bodyPr>
            <a:normAutofit/>
          </a:bodyPr>
          <a:lstStyle/>
          <a:p>
            <a:r>
              <a:rPr lang="en-US" sz="2855" b="1"/>
              <a:t>Second processing to identify potential influencing factors (analyzed annually)</a:t>
            </a:r>
          </a:p>
          <a:p>
            <a:pPr marL="0" indent="0">
              <a:buNone/>
            </a:pPr>
            <a:endParaRPr lang="en-US" sz="2000">
              <a:sym typeface="+mn-ea"/>
            </a:endParaRPr>
          </a:p>
          <a:p>
            <a:pPr marL="0" indent="0">
              <a:buNone/>
            </a:pPr>
            <a:r>
              <a:rPr lang="en-US" sz="2400">
                <a:sym typeface="+mn-ea"/>
              </a:rPr>
              <a:t>* Perform another round of missing data and outlier handling</a:t>
            </a:r>
          </a:p>
          <a:p>
            <a:pPr marL="0" indent="0">
              <a:buNone/>
            </a:pPr>
            <a:endParaRPr lang="en-US" sz="2000"/>
          </a:p>
          <a:p>
            <a:r>
              <a:rPr lang="en-US" sz="2855" b="1"/>
              <a:t>normalization of data</a:t>
            </a:r>
          </a:p>
          <a:p>
            <a:pPr marL="0" indent="0">
              <a:buNone/>
            </a:pPr>
            <a:endParaRPr lang="en-US" sz="2000"/>
          </a:p>
          <a:p>
            <a:pPr marL="0" indent="0">
              <a:buNone/>
            </a:pPr>
            <a:endParaRPr lang="en-US" sz="2000"/>
          </a:p>
        </p:txBody>
      </p:sp>
      <p:sp>
        <p:nvSpPr>
          <p:cNvPr id="3" name="文本框 2"/>
          <p:cNvSpPr txBox="1"/>
          <p:nvPr/>
        </p:nvSpPr>
        <p:spPr>
          <a:xfrm>
            <a:off x="6469380" y="422910"/>
            <a:ext cx="4798060" cy="60864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indent="0">
              <a:buNone/>
            </a:pPr>
            <a:r>
              <a:rPr lang="en-US" sz="2400" b="1">
                <a:solidFill>
                  <a:srgbClr val="0070C0"/>
                </a:solidFill>
                <a:sym typeface="+mn-ea"/>
              </a:rPr>
              <a:t>predictor variable</a:t>
            </a:r>
            <a:r>
              <a:rPr lang="zh-CN" altLang="en-US" sz="2400" b="1">
                <a:solidFill>
                  <a:srgbClr val="0070C0"/>
                </a:solidFill>
                <a:sym typeface="+mn-ea"/>
              </a:rPr>
              <a:t>：</a:t>
            </a:r>
            <a:endParaRPr lang="en-US" sz="2400" b="1">
              <a:solidFill>
                <a:srgbClr val="0070C0"/>
              </a:solidFill>
              <a:sym typeface="+mn-ea"/>
            </a:endParaRPr>
          </a:p>
          <a:p>
            <a:pPr marL="0" indent="0">
              <a:buNone/>
            </a:pPr>
            <a:r>
              <a:rPr lang="en-US" sz="2400" b="1">
                <a:sym typeface="+mn-ea"/>
              </a:rPr>
              <a:t>- Age at event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Average Net Result mean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Mean mark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Best mark (min)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Variance of the mark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Mean match ranking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Best match ranking (min)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Average Rank mean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Mean efficiency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Nation Score</a:t>
            </a:r>
            <a:endParaRPr lang="en-US" sz="2400" b="1"/>
          </a:p>
          <a:p>
            <a:pPr marL="0" indent="0">
              <a:buNone/>
            </a:pPr>
            <a:r>
              <a:rPr lang="en-US" sz="2400" b="1">
                <a:sym typeface="+mn-ea"/>
              </a:rPr>
              <a:t> - Years to Olympics</a:t>
            </a:r>
          </a:p>
          <a:p>
            <a:pPr marL="0" indent="0">
              <a:buNone/>
            </a:pPr>
            <a:r>
              <a:rPr lang="en-US" sz="2400" b="1">
                <a:solidFill>
                  <a:srgbClr val="0070C0"/>
                </a:solidFill>
              </a:rPr>
              <a:t>response variable</a:t>
            </a:r>
            <a:r>
              <a:rPr lang="zh-CN" altLang="en-US" sz="2400" b="1">
                <a:solidFill>
                  <a:srgbClr val="0070C0"/>
                </a:solidFill>
              </a:rPr>
              <a:t>：</a:t>
            </a:r>
          </a:p>
          <a:p>
            <a:pPr marL="0" indent="0">
              <a:buNone/>
            </a:pPr>
            <a:r>
              <a:rPr lang="en-US" altLang="zh-CN" sz="2400" b="1"/>
              <a:t>1 Finalist_weight: whether they entered the final</a:t>
            </a:r>
          </a:p>
          <a:p>
            <a:pPr marL="0" indent="0">
              <a:buNone/>
            </a:pPr>
            <a:r>
              <a:rPr lang="en-US" altLang="zh-CN" sz="2400" b="1"/>
              <a:t>2 Olympic Ranking</a:t>
            </a:r>
          </a:p>
          <a:p>
            <a:pPr marL="0" indent="0">
              <a:buNone/>
            </a:pPr>
            <a:endParaRPr lang="zh-CN" altLang="en-US" sz="2400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1096645"/>
            <a:ext cx="11633200" cy="55626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44600" y="619760"/>
            <a:ext cx="1012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the countries of origin for athletes who entered the men's 100 meters final at the Olympics</a:t>
            </a:r>
          </a:p>
        </p:txBody>
      </p:sp>
      <p:graphicFrame>
        <p:nvGraphicFramePr>
          <p:cNvPr id="8" name="表格 7"/>
          <p:cNvGraphicFramePr/>
          <p:nvPr/>
        </p:nvGraphicFramePr>
        <p:xfrm>
          <a:off x="-627192040" y="139995275"/>
          <a:ext cx="1371600" cy="101346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United States of America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Jamaica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Nigeria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表格 8"/>
          <p:cNvGraphicFramePr/>
          <p:nvPr/>
        </p:nvGraphicFramePr>
        <p:xfrm>
          <a:off x="-25217755" y="36247705"/>
          <a:ext cx="1371600" cy="101346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United States of America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Jamaica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Nigeria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/>
          <p:nvPr/>
        </p:nvGraphicFramePr>
        <p:xfrm>
          <a:off x="-217517345" y="36513135"/>
          <a:ext cx="1371600" cy="101346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United States of America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Jamaica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Nigeria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-221102555" y="36739195"/>
          <a:ext cx="1371600" cy="1013460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United States of America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Jamaica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Nigeria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ctr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表格 12"/>
          <p:cNvGraphicFramePr/>
          <p:nvPr>
            <p:custDataLst>
              <p:tags r:id="rId1"/>
            </p:custDataLst>
          </p:nvPr>
        </p:nvGraphicFramePr>
        <p:xfrm>
          <a:off x="160020" y="3025775"/>
          <a:ext cx="2164080" cy="2068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1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78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USA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Jamaica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Nigeria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42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Trinidad and Tobago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160020" y="5230495"/>
            <a:ext cx="3091815" cy="5048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r>
              <a:rPr lang="zh-CN" altLang="en-US"/>
              <a:t>Naturalized athlete ratio: </a:t>
            </a:r>
            <a:r>
              <a:rPr lang="zh-CN" altLang="en-US" b="1"/>
              <a:t>8.2%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9A506190-B75F-4A39-8E5E-DA7513B1B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587DE20-364E-4BE1-B603-E62BB8A63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2"/>
            <a:ext cx="4355787" cy="685800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51960" y="0"/>
            <a:ext cx="794004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18" name="Picture 17" descr="A table of factor loading factor&#10;&#10;Description automatically generated">
            <a:extLst>
              <a:ext uri="{FF2B5EF4-FFF2-40B4-BE49-F238E27FC236}">
                <a16:creationId xmlns:a16="http://schemas.microsoft.com/office/drawing/2014/main" id="{468407E1-AC35-8D17-20EE-C8A1BAA4E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149" y="4298129"/>
            <a:ext cx="3933655" cy="2016000"/>
          </a:xfrm>
          <a:prstGeom prst="rect">
            <a:avLst/>
          </a:prstGeom>
          <a:ln w="5715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C6C22729-D5E3-031A-4224-F3ADF76144B2}"/>
              </a:ext>
            </a:extLst>
          </p:cNvPr>
          <p:cNvSpPr/>
          <p:nvPr/>
        </p:nvSpPr>
        <p:spPr>
          <a:xfrm>
            <a:off x="365018" y="822136"/>
            <a:ext cx="4927988" cy="230345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Content Placeholder 62">
            <a:extLst>
              <a:ext uri="{FF2B5EF4-FFF2-40B4-BE49-F238E27FC236}">
                <a16:creationId xmlns:a16="http://schemas.microsoft.com/office/drawing/2014/main" id="{C55F712B-C4E5-A99F-ACE5-D06073E64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65" y="1348603"/>
            <a:ext cx="5256511" cy="160933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zh-CN" sz="3200" dirty="0">
                <a:solidFill>
                  <a:schemeClr val="bg1"/>
                </a:solidFill>
                <a:latin typeface="Verdana" panose="020B0604030504040204" pitchFamily="34" charset="0"/>
              </a:rPr>
              <a:t>Development :</a:t>
            </a:r>
          </a:p>
          <a:p>
            <a:pPr marL="0" indent="0">
              <a:buNone/>
            </a:pPr>
            <a:r>
              <a:rPr lang="zh-CN" altLang="zh-CN" sz="3200" dirty="0">
                <a:solidFill>
                  <a:schemeClr val="bg1"/>
                </a:solidFill>
                <a:latin typeface="Verdana" panose="020B0604030504040204" pitchFamily="34" charset="0"/>
              </a:rPr>
              <a:t>Feature</a:t>
            </a:r>
            <a:r>
              <a:rPr lang="en-US" altLang="zh-CN" sz="3200" dirty="0">
                <a:solidFill>
                  <a:schemeClr val="bg1"/>
                </a:solidFill>
                <a:latin typeface="Verdana" panose="020B0604030504040204" pitchFamily="34" charset="0"/>
              </a:rPr>
              <a:t> </a:t>
            </a:r>
            <a:r>
              <a:rPr lang="zh-CN" altLang="zh-CN" sz="3200" dirty="0">
                <a:solidFill>
                  <a:schemeClr val="bg1"/>
                </a:solidFill>
                <a:latin typeface="Verdana" panose="020B0604030504040204" pitchFamily="34" charset="0"/>
              </a:rPr>
              <a:t>Engineering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BCA7CDC-1A5B-46A3-ACC6-B4038FE541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51960" y="6793992"/>
            <a:ext cx="794004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34" name="Picture 3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A244ACB7-D9AA-8430-7A6C-0C5F0B1F3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18" y="4042241"/>
            <a:ext cx="6973173" cy="252777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4" name="Content Placeholder 13" descr="A screenshot of a graph&#10;&#10;Description automatically generated">
            <a:extLst>
              <a:ext uri="{FF2B5EF4-FFF2-40B4-BE49-F238E27FC236}">
                <a16:creationId xmlns:a16="http://schemas.microsoft.com/office/drawing/2014/main" id="{CAAC0969-42AC-414A-2CA2-105E312CE1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486" y="284994"/>
            <a:ext cx="5912189" cy="3365626"/>
          </a:xfrm>
          <a:prstGeom prst="rect">
            <a:avLst/>
          </a:prstGeom>
          <a:ln w="762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4571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</a:rPr>
              <a:t>Development :</a:t>
            </a:r>
            <a:r>
              <a:rPr lang="zh-CN" altLang="zh-CN" dirty="0">
                <a:latin typeface="Verdana" panose="020B0604030504040204" pitchFamily="34" charset="0"/>
              </a:rPr>
              <a:t> Feature Engineering </a:t>
            </a:r>
            <a:endParaRPr lang="zh-CN" alt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691005"/>
            <a:ext cx="10515600" cy="4351338"/>
          </a:xfrm>
        </p:spPr>
        <p:txBody>
          <a:bodyPr/>
          <a:lstStyle/>
          <a:p>
            <a:r>
              <a:rPr lang="en-US" altLang="zh-CN" b="1"/>
              <a:t>ROC curve</a:t>
            </a:r>
          </a:p>
          <a:p>
            <a:pPr marL="0" indent="0">
              <a:buNone/>
            </a:pPr>
            <a:r>
              <a:rPr lang="en-US" altLang="zh-CN" sz="2400"/>
              <a:t>State variable: Finalist_weight</a:t>
            </a:r>
          </a:p>
          <a:p>
            <a:pPr marL="0" indent="0">
              <a:buNone/>
            </a:pPr>
            <a:endParaRPr lang="en-US" altLang="zh-CN" sz="24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740" y="1610360"/>
            <a:ext cx="5765165" cy="49625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34181B-3C89-B122-49FF-14FE7D82A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9016659" cy="9774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4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0B0E3B59-AC6F-76C9-31C3-6CDAC442E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4250"/>
            <a:ext cx="5349654" cy="5202538"/>
          </a:xfrm>
          <a:prstGeom prst="rect">
            <a:avLst/>
          </a:prstGeom>
        </p:spPr>
      </p:pic>
      <p:pic>
        <p:nvPicPr>
          <p:cNvPr id="9" name="Picture 8" descr="A blue and green squares with white text&#10;&#10;Description automatically generated">
            <a:extLst>
              <a:ext uri="{FF2B5EF4-FFF2-40B4-BE49-F238E27FC236}">
                <a16:creationId xmlns:a16="http://schemas.microsoft.com/office/drawing/2014/main" id="{38156F01-7D97-E610-8C30-D5E0BDA8E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444" y="1554250"/>
            <a:ext cx="5853229" cy="5282539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46A60469-3C2D-7E90-CFCE-8C9536E5C2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953" y="1571083"/>
            <a:ext cx="7955047" cy="529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70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741B5-E820-F36E-A9AF-6E2CE15D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8765372" cy="9774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400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B30AF-5BB9-EA0B-F028-719918196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03" y="1660556"/>
            <a:ext cx="3419301" cy="2555927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5" name="Content Placeholder 4" descr="A graph showing a line&#10;&#10;Description automatically generated">
            <a:extLst>
              <a:ext uri="{FF2B5EF4-FFF2-40B4-BE49-F238E27FC236}">
                <a16:creationId xmlns:a16="http://schemas.microsoft.com/office/drawing/2014/main" id="{4E17C141-8251-14AF-181A-45DB1CB1F3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930" y="1785670"/>
            <a:ext cx="6503851" cy="4861628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9" name="Picture 8" descr="A diagram of confusion matrix&#10;&#10;Description automatically generated">
            <a:extLst>
              <a:ext uri="{FF2B5EF4-FFF2-40B4-BE49-F238E27FC236}">
                <a16:creationId xmlns:a16="http://schemas.microsoft.com/office/drawing/2014/main" id="{7F10CC80-BFA6-B2A5-B7A2-019583DA75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03" y="4276374"/>
            <a:ext cx="3419301" cy="2521735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55698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5123D9-933D-413E-3EF2-C5DAB925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8891015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6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3700" dirty="0">
              <a:solidFill>
                <a:srgbClr val="FFFFFF"/>
              </a:solidFill>
            </a:endParaRPr>
          </a:p>
        </p:txBody>
      </p:sp>
      <p:pic>
        <p:nvPicPr>
          <p:cNvPr id="21" name="Picture 20" descr="A graph with a line&#10;&#10;Description automatically generated">
            <a:extLst>
              <a:ext uri="{FF2B5EF4-FFF2-40B4-BE49-F238E27FC236}">
                <a16:creationId xmlns:a16="http://schemas.microsoft.com/office/drawing/2014/main" id="{C35600C7-2AE5-7A83-5BA7-49EC02712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26" y="2099008"/>
            <a:ext cx="4269740" cy="4280441"/>
          </a:xfrm>
          <a:prstGeom prst="rect">
            <a:avLst/>
          </a:prstGeom>
          <a:solidFill>
            <a:srgbClr val="000000">
              <a:shade val="95000"/>
            </a:srgbClr>
          </a:solidFill>
          <a:ln w="762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23" name="Picture 22" descr="A graph of a graph with different colored lines&#10;&#10;Description automatically generated">
            <a:extLst>
              <a:ext uri="{FF2B5EF4-FFF2-40B4-BE49-F238E27FC236}">
                <a16:creationId xmlns:a16="http://schemas.microsoft.com/office/drawing/2014/main" id="{943CE66C-93CF-9E42-14B8-D086E167F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06" y="2140992"/>
            <a:ext cx="4185980" cy="4196471"/>
          </a:xfrm>
          <a:prstGeom prst="rect">
            <a:avLst/>
          </a:prstGeom>
        </p:spPr>
      </p:pic>
      <p:pic>
        <p:nvPicPr>
          <p:cNvPr id="26" name="Picture 25" descr="A graph with a line&#10;&#10;Description automatically generated">
            <a:extLst>
              <a:ext uri="{FF2B5EF4-FFF2-40B4-BE49-F238E27FC236}">
                <a16:creationId xmlns:a16="http://schemas.microsoft.com/office/drawing/2014/main" id="{C4B63790-AE23-9512-8221-C7B8FA87F6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230" y="2029021"/>
            <a:ext cx="5595458" cy="4420411"/>
          </a:xfrm>
          <a:prstGeom prst="rect">
            <a:avLst/>
          </a:prstGeom>
          <a:solidFill>
            <a:srgbClr val="000000">
              <a:shade val="95000"/>
            </a:srgbClr>
          </a:solidFill>
          <a:ln w="762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339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yellow shirt running">
            <a:extLst>
              <a:ext uri="{FF2B5EF4-FFF2-40B4-BE49-F238E27FC236}">
                <a16:creationId xmlns:a16="http://schemas.microsoft.com/office/drawing/2014/main" id="{C2B71E25-3525-CF0C-AF6D-A836A717A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37482E0-BD61-0311-02DF-B076FE192F93}"/>
              </a:ext>
            </a:extLst>
          </p:cNvPr>
          <p:cNvSpPr/>
          <p:nvPr/>
        </p:nvSpPr>
        <p:spPr>
          <a:xfrm>
            <a:off x="2322830" y="1486807"/>
            <a:ext cx="7664207" cy="3568502"/>
          </a:xfrm>
          <a:prstGeom prst="rect">
            <a:avLst/>
          </a:prstGeom>
          <a:solidFill>
            <a:schemeClr val="accent4">
              <a:lumMod val="40000"/>
              <a:lumOff val="60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>
                <a:latin typeface="Verdana" panose="020B0604030504040204" pitchFamily="34" charset="0"/>
                <a:ea typeface="Verdana" panose="020B0604030504040204" pitchFamily="34" charset="0"/>
              </a:rPr>
              <a:t>Method for Predicting </a:t>
            </a:r>
          </a:p>
          <a:p>
            <a:pPr algn="ctr"/>
            <a:r>
              <a:rPr lang="en-US" altLang="zh-CN" sz="4800" dirty="0">
                <a:latin typeface="Verdana" panose="020B0604030504040204" pitchFamily="34" charset="0"/>
                <a:ea typeface="Verdana" panose="020B0604030504040204" pitchFamily="34" charset="0"/>
              </a:rPr>
              <a:t>2024 Paris Olympic Games Men’s 100m</a:t>
            </a:r>
            <a:endParaRPr lang="zh-CN" altLang="en-US" sz="48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839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3B9C452-2C6E-4D52-8FC7-669291EE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4E1CC44-1B7F-472B-B668-B4F2F4723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5BAD077-4A41-458D-9909-1A108699E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6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1FC21CE-01FD-49CC-BAFC-06F38B34B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5BF8B9-C706-2C2C-5531-966C38D34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93808"/>
            <a:ext cx="8315636" cy="96795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6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3700" dirty="0">
              <a:solidFill>
                <a:srgbClr val="FFFFFF"/>
              </a:solidFill>
            </a:endParaRPr>
          </a:p>
        </p:txBody>
      </p:sp>
      <p:pic>
        <p:nvPicPr>
          <p:cNvPr id="9" name="Picture 8" descr="A graph with green lines&#10;&#10;Description automatically generated">
            <a:extLst>
              <a:ext uri="{FF2B5EF4-FFF2-40B4-BE49-F238E27FC236}">
                <a16:creationId xmlns:a16="http://schemas.microsoft.com/office/drawing/2014/main" id="{622335AF-D52C-F434-5789-8769D39E5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34" y="1781273"/>
            <a:ext cx="5465460" cy="4263059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2" name="Picture 11" descr="A table of numbers and graphs&#10;&#10;Description automatically generated with medium confidence">
            <a:extLst>
              <a:ext uri="{FF2B5EF4-FFF2-40B4-BE49-F238E27FC236}">
                <a16:creationId xmlns:a16="http://schemas.microsoft.com/office/drawing/2014/main" id="{20C534DC-8988-4261-FCC4-ADC9E2291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586" y="2994286"/>
            <a:ext cx="5020956" cy="37531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6" name="Picture 15" descr="A graph with a line going up&#10;&#10;Description automatically generated">
            <a:extLst>
              <a:ext uri="{FF2B5EF4-FFF2-40B4-BE49-F238E27FC236}">
                <a16:creationId xmlns:a16="http://schemas.microsoft.com/office/drawing/2014/main" id="{B5F4EE04-1F91-83E6-3F33-6249869B1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595" y="1614083"/>
            <a:ext cx="7757636" cy="283153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Picture 13" descr="A graph of a distribution of prebabilisation&#10;&#10;Description automatically generated">
            <a:extLst>
              <a:ext uri="{FF2B5EF4-FFF2-40B4-BE49-F238E27FC236}">
                <a16:creationId xmlns:a16="http://schemas.microsoft.com/office/drawing/2014/main" id="{90FB506B-F4D3-9E51-E716-442C300B35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806" y="2041027"/>
            <a:ext cx="7442126" cy="44466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8257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C615AB-6129-79B1-AB49-951F568B3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288404"/>
            <a:ext cx="8353543" cy="9774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6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3700" dirty="0">
              <a:solidFill>
                <a:srgbClr val="FFFFFF"/>
              </a:solidFill>
            </a:endParaRPr>
          </a:p>
        </p:txBody>
      </p:sp>
      <p:pic>
        <p:nvPicPr>
          <p:cNvPr id="12" name="Picture 11" descr="A graph with numbers and points&#10;&#10;Description automatically generated with medium confidence">
            <a:extLst>
              <a:ext uri="{FF2B5EF4-FFF2-40B4-BE49-F238E27FC236}">
                <a16:creationId xmlns:a16="http://schemas.microsoft.com/office/drawing/2014/main" id="{929BB490-AEE6-68C7-BB66-81BE9895C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87" y="1647441"/>
            <a:ext cx="5331068" cy="5138085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10" name="Picture 9" descr="A graph with different colored squares&#10;&#10;Description automatically generated">
            <a:extLst>
              <a:ext uri="{FF2B5EF4-FFF2-40B4-BE49-F238E27FC236}">
                <a16:creationId xmlns:a16="http://schemas.microsoft.com/office/drawing/2014/main" id="{03FAD530-558C-DFD4-9751-DDD213ACB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442" y="4419253"/>
            <a:ext cx="6058772" cy="2315044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 descr="A graph showing the growth of a weight&#10;&#10;Description automatically generated">
            <a:extLst>
              <a:ext uri="{FF2B5EF4-FFF2-40B4-BE49-F238E27FC236}">
                <a16:creationId xmlns:a16="http://schemas.microsoft.com/office/drawing/2014/main" id="{50420E2A-8BA0-0431-ECC3-0C4BFD8D07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442" y="1719915"/>
            <a:ext cx="6058772" cy="2575636"/>
          </a:xfrm>
          <a:prstGeom prst="rect">
            <a:avLst/>
          </a:prstGeom>
          <a:solidFill>
            <a:srgbClr val="000000">
              <a:shade val="95000"/>
            </a:srgbClr>
          </a:solidFill>
          <a:ln w="127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20744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CB95732-565A-4D2C-A3AB-CC460C0D3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9B653C-798C-4333-8452-3DF3AE3C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E50278-E2EC-42B2-A1F1-921DD3990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305994" y="-5310547"/>
            <a:ext cx="1580014" cy="12192002"/>
          </a:xfrm>
          <a:prstGeom prst="rect">
            <a:avLst/>
          </a:prstGeom>
          <a:gradFill>
            <a:gsLst>
              <a:gs pos="19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36153F-0DB4-40DD-87C6-B40C1B7E2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0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72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E84D4-9ED3-B697-0FCE-28B2C5942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5" y="288404"/>
            <a:ext cx="8751412" cy="9774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altLang="zh-CN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4000" dirty="0">
              <a:solidFill>
                <a:srgbClr val="FFFFFF"/>
              </a:solidFill>
            </a:endParaRPr>
          </a:p>
        </p:txBody>
      </p:sp>
      <p:pic>
        <p:nvPicPr>
          <p:cNvPr id="9" name="Picture 8" descr="A graph with green and black lines&#10;&#10;Description automatically generated">
            <a:extLst>
              <a:ext uri="{FF2B5EF4-FFF2-40B4-BE49-F238E27FC236}">
                <a16:creationId xmlns:a16="http://schemas.microsoft.com/office/drawing/2014/main" id="{0C40E630-083B-49DF-B14F-9F7B312BF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9" y="2275433"/>
            <a:ext cx="5193447" cy="388210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7" name="Picture 6" descr="A graph with blue arrows and blue text&#10;&#10;Description automatically generated">
            <a:extLst>
              <a:ext uri="{FF2B5EF4-FFF2-40B4-BE49-F238E27FC236}">
                <a16:creationId xmlns:a16="http://schemas.microsoft.com/office/drawing/2014/main" id="{FAE6D4C5-EFC2-8130-0268-B75016CD5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696" y="1863865"/>
            <a:ext cx="6133044" cy="433912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E55688C7-2415-6B47-AF47-243AF9812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177" y="1778423"/>
            <a:ext cx="8613508" cy="479117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948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C61A9B-C97F-2A27-A008-E0C2229B9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25240"/>
            <a:ext cx="8332604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6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 Logistic Regression </a:t>
            </a:r>
            <a:endParaRPr lang="en-US" altLang="zh-CN" sz="3700" dirty="0">
              <a:solidFill>
                <a:srgbClr val="FFFFFF"/>
              </a:solidFill>
            </a:endParaRPr>
          </a:p>
        </p:txBody>
      </p:sp>
      <p:pic>
        <p:nvPicPr>
          <p:cNvPr id="11" name="Content Placeholder 10" descr="A group of graphs showing different sizes and colors&#10;&#10;Description automatically generated with medium confidence">
            <a:extLst>
              <a:ext uri="{FF2B5EF4-FFF2-40B4-BE49-F238E27FC236}">
                <a16:creationId xmlns:a16="http://schemas.microsoft.com/office/drawing/2014/main" id="{73354B0D-8B4A-314C-40B3-A589488103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67264"/>
            <a:ext cx="12192001" cy="5290736"/>
          </a:xfrm>
        </p:spPr>
      </p:pic>
    </p:spTree>
    <p:extLst>
      <p:ext uri="{BB962C8B-B14F-4D97-AF65-F5344CB8AC3E}">
        <p14:creationId xmlns:p14="http://schemas.microsoft.com/office/powerpoint/2010/main" val="52203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D9BE30D-1444-27CB-514B-44136F0AF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77289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DC89C1-09BE-E180-112E-8EC2742B6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289" y="0"/>
            <a:ext cx="631471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C7EA27-BF20-123F-A24B-A57EBD06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3063"/>
            <a:ext cx="10515600" cy="65762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:</a:t>
            </a:r>
            <a:br>
              <a:rPr lang="en-US" altLang="zh-CN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zh-CN" altLang="zh-CN" dirty="0">
                <a:solidFill>
                  <a:schemeClr val="bg1"/>
                </a:solidFill>
                <a:latin typeface="Verdana" panose="020B0604030504040204" pitchFamily="34" charset="0"/>
              </a:rPr>
              <a:t>Model Building, Training, and Testing</a:t>
            </a:r>
            <a:br>
              <a:rPr lang="zh-CN" altLang="zh-CN" dirty="0">
                <a:latin typeface="Verdana" panose="020B0604030504040204" pitchFamily="34" charset="0"/>
              </a:rPr>
            </a:br>
            <a:endParaRPr lang="zh-CN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0442E0-5EFC-1015-598D-B80300601037}"/>
              </a:ext>
            </a:extLst>
          </p:cNvPr>
          <p:cNvSpPr txBox="1"/>
          <p:nvPr/>
        </p:nvSpPr>
        <p:spPr>
          <a:xfrm>
            <a:off x="10436161" y="6475416"/>
            <a:ext cx="17414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Zuoyuan</a:t>
            </a:r>
            <a:r>
              <a:rPr lang="en-US" altLang="zh-CN" dirty="0">
                <a:solidFill>
                  <a:schemeClr val="bg1"/>
                </a:solidFill>
              </a:rPr>
              <a:t>, 2023)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0C5C0E-3A8A-891D-1E7B-172BBDA662C7}"/>
              </a:ext>
            </a:extLst>
          </p:cNvPr>
          <p:cNvSpPr txBox="1"/>
          <p:nvPr/>
        </p:nvSpPr>
        <p:spPr>
          <a:xfrm>
            <a:off x="4064009" y="6438108"/>
            <a:ext cx="18453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chemeClr val="bg1"/>
                </a:solidFill>
              </a:rPr>
              <a:t>(Brownlee, 2024)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8741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7EA27-BF20-123F-A24B-A57EBD06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3063"/>
            <a:ext cx="10515600" cy="65762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Development :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zh-CN" altLang="zh-CN" dirty="0">
                <a:latin typeface="Verdana" panose="020B0604030504040204" pitchFamily="34" charset="0"/>
              </a:rPr>
              <a:t>Model Building, Training, and Testing</a:t>
            </a:r>
            <a:br>
              <a:rPr lang="zh-CN" altLang="zh-CN" dirty="0">
                <a:latin typeface="Verdana" panose="020B0604030504040204" pitchFamily="34" charset="0"/>
              </a:rPr>
            </a:b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C1FCC-3D96-5C21-767B-94C88D679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Cite here SMOTE (</a:t>
            </a:r>
            <a:r>
              <a:rPr lang="en-US" altLang="zh-CN" dirty="0" err="1"/>
              <a:t>ApacheCN</a:t>
            </a:r>
            <a:r>
              <a:rPr lang="en-US" altLang="zh-CN" dirty="0"/>
              <a:t>, 2023)</a:t>
            </a:r>
          </a:p>
          <a:p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ADASYN</a:t>
            </a:r>
            <a:r>
              <a:rPr lang="en-US" altLang="zh-CN" sz="18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/>
              <a:t>(Brownlee, 2024)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8761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7F7B-39BA-489D-6A37-7948184C0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Development :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zh-CN" altLang="zh-CN" dirty="0">
                <a:latin typeface="Verdana" panose="020B0604030504040204" pitchFamily="34" charset="0"/>
              </a:rPr>
              <a:t>Model Building, Training, and Testing</a:t>
            </a:r>
            <a:endParaRPr lang="zh-CN" altLang="en-US" dirty="0"/>
          </a:p>
        </p:txBody>
      </p:sp>
      <p:pic>
        <p:nvPicPr>
          <p:cNvPr id="5" name="Content Placeholder 4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6CF60B9B-E99B-FEEA-4706-1BF939B030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25" y="1825625"/>
            <a:ext cx="5718671" cy="4351338"/>
          </a:xfrm>
          <a:ln w="12700">
            <a:solidFill>
              <a:schemeClr val="tx1"/>
            </a:solidFill>
          </a:ln>
        </p:spPr>
      </p:pic>
      <p:pic>
        <p:nvPicPr>
          <p:cNvPr id="7" name="Picture 6" descr="A chart with numbers and a blue and yellow background&#10;&#10;Description automatically generated with medium confidence">
            <a:extLst>
              <a:ext uri="{FF2B5EF4-FFF2-40B4-BE49-F238E27FC236}">
                <a16:creationId xmlns:a16="http://schemas.microsoft.com/office/drawing/2014/main" id="{A4A5845B-2FA5-9DD0-8834-38CF8FC78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833" y="1858020"/>
            <a:ext cx="5718671" cy="431894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 descr="A graph of confusion matrix&#10;&#10;Description automatically generated">
            <a:extLst>
              <a:ext uri="{FF2B5EF4-FFF2-40B4-BE49-F238E27FC236}">
                <a16:creationId xmlns:a16="http://schemas.microsoft.com/office/drawing/2014/main" id="{2608263E-5FDE-1D68-AC58-F6212F0E7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003" y="1858020"/>
            <a:ext cx="4749554" cy="426509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0662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id of yellow and white lines&#10;&#10;Description automatically generated">
            <a:extLst>
              <a:ext uri="{FF2B5EF4-FFF2-40B4-BE49-F238E27FC236}">
                <a16:creationId xmlns:a16="http://schemas.microsoft.com/office/drawing/2014/main" id="{0DCF1D35-6836-690F-1D0D-FDC6C503F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962" y="0"/>
            <a:ext cx="4793038" cy="4703684"/>
          </a:xfrm>
          <a:prstGeom prst="rect">
            <a:avLst/>
          </a:prstGeom>
        </p:spPr>
      </p:pic>
      <p:pic>
        <p:nvPicPr>
          <p:cNvPr id="7" name="Picture 6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4FF87FB1-3E61-E7B0-7A4B-620A7E03D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545" y="4693038"/>
            <a:ext cx="4646455" cy="2164962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41A6C1CE-B923-8B11-ECBF-5FA535DBF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702"/>
            <a:ext cx="7482724" cy="675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131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7EA27-BF20-123F-A24B-A57EBD06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3063"/>
            <a:ext cx="10515600" cy="657625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Development :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zh-CN" altLang="zh-CN" dirty="0">
                <a:latin typeface="Verdana" panose="020B0604030504040204" pitchFamily="34" charset="0"/>
              </a:rPr>
              <a:t>Model Building, Training, and Testing</a:t>
            </a:r>
            <a:br>
              <a:rPr lang="zh-CN" altLang="zh-CN" dirty="0">
                <a:latin typeface="Verdana" panose="020B0604030504040204" pitchFamily="34" charset="0"/>
              </a:rPr>
            </a:b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C1FCC-3D96-5C21-767B-94C88D679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Cross-validation (scikit-learn, 2024)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19013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25739-B481-CF02-3600-870A0B08D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</a:rPr>
              <a:t>Development :</a:t>
            </a:r>
            <a:r>
              <a:rPr lang="zh-CN" altLang="zh-CN" dirty="0">
                <a:latin typeface="Verdana" panose="020B0604030504040204" pitchFamily="34" charset="0"/>
              </a:rPr>
              <a:t> Model Evaluation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7940-B3A4-BAAB-DFB4-37E1E742C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97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6EF2A-329B-023F-4C48-EC9F487CC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924" y="2598774"/>
            <a:ext cx="7831150" cy="1325563"/>
          </a:xfrm>
        </p:spPr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Introduction to the Group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3058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D2BF-7199-BA64-EF19-8EA725145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Conclusion</a:t>
            </a: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3F878-147A-84E3-343C-B4D1AB780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8805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02989-5DD4-A60B-A2FC-617509ED5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75" y="2628342"/>
            <a:ext cx="10668016" cy="14821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9600" dirty="0">
                <a:latin typeface="Verdana" panose="020B0604030504040204" pitchFamily="34" charset="0"/>
                <a:ea typeface="Verdana" panose="020B0604030504040204" pitchFamily="34" charset="0"/>
              </a:rPr>
              <a:t>THANK YOU!</a:t>
            </a:r>
            <a:endParaRPr lang="zh-CN" altLang="en-US" sz="96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34742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6270-C254-BF6C-0E7D-F70CEB661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57" y="-125206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Reference List</a:t>
            </a: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F188A-41FA-DBA8-3305-98D2223034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7" y="815009"/>
            <a:ext cx="11545956" cy="6042991"/>
          </a:xfrm>
        </p:spPr>
        <p:txBody>
          <a:bodyPr>
            <a:normAutofit fontScale="85000" lnSpcReduction="10000"/>
          </a:bodyPr>
          <a:lstStyle/>
          <a:p>
            <a:r>
              <a:rPr lang="en-US" altLang="zh-CN" dirty="0" err="1"/>
              <a:t>ApacheCN</a:t>
            </a:r>
            <a:r>
              <a:rPr lang="en-US" altLang="zh-CN" dirty="0"/>
              <a:t>. (2023) SMOTE oversampling for imbalanced classification. Available at: </a:t>
            </a:r>
            <a:r>
              <a:rPr lang="en-US" altLang="zh-CN" u="sng" dirty="0">
                <a:hlinkClick r:id="rId2"/>
              </a:rPr>
              <a:t>https://github.com/apachecn/ml-mastery-zh-pt2</a:t>
            </a:r>
            <a:r>
              <a:rPr lang="en-US" altLang="zh-CN" dirty="0"/>
              <a:t> (Accessed: 12 July 2024).</a:t>
            </a:r>
          </a:p>
          <a:p>
            <a:r>
              <a:rPr lang="en-US" altLang="zh-CN" dirty="0"/>
              <a:t>Brownlee, J. (2024) How to Develop a Random Forest Ensemble in Python. Available at: </a:t>
            </a:r>
            <a:r>
              <a:rPr lang="en-US" altLang="zh-CN" dirty="0">
                <a:hlinkClick r:id="rId3"/>
              </a:rPr>
              <a:t>https://machinelearningmastery.com/random-forest-ensemble-in-python/</a:t>
            </a:r>
            <a:r>
              <a:rPr lang="en-US" altLang="zh-CN" dirty="0"/>
              <a:t> (Accessed: 17 July 2024).</a:t>
            </a:r>
          </a:p>
          <a:p>
            <a:r>
              <a:rPr lang="en-US" altLang="zh-CN" dirty="0"/>
              <a:t>Brownlee, J. (2024) Random Oversampling and </a:t>
            </a:r>
            <a:r>
              <a:rPr lang="en-US" altLang="zh-CN" dirty="0" err="1"/>
              <a:t>Undersampling</a:t>
            </a:r>
            <a:r>
              <a:rPr lang="en-US" altLang="zh-CN" dirty="0"/>
              <a:t> for Imbalanced Classification. Available at: </a:t>
            </a:r>
            <a:r>
              <a:rPr lang="en-US" altLang="zh-CN" dirty="0">
                <a:hlinkClick r:id="rId4"/>
              </a:rPr>
              <a:t>https://machinelearningmastery.com/random-oversampling-and-undersampling-for-imbalanced-classification/</a:t>
            </a:r>
            <a:r>
              <a:rPr lang="en-US" altLang="zh-CN" dirty="0"/>
              <a:t> (Accessed: 17 July 2024).</a:t>
            </a:r>
          </a:p>
          <a:p>
            <a:r>
              <a:rPr lang="en-US" altLang="zh-CN" dirty="0"/>
              <a:t>scikit-learn. (2024) Cross-validation: evaluating estimator performance. Available at: </a:t>
            </a:r>
            <a:r>
              <a:rPr lang="en-US" altLang="zh-CN" dirty="0">
                <a:hlinkClick r:id="rId5"/>
              </a:rPr>
              <a:t>https://scikit-learn.org/stable/modules/cross_validation.html</a:t>
            </a:r>
            <a:r>
              <a:rPr lang="en-US" altLang="zh-CN" dirty="0"/>
              <a:t> (Accessed: 17 July 2024).</a:t>
            </a:r>
          </a:p>
          <a:p>
            <a:r>
              <a:rPr lang="en-US" altLang="zh-CN" dirty="0"/>
              <a:t>World Athletics. (2024) </a:t>
            </a:r>
            <a:r>
              <a:rPr lang="en-US" altLang="zh-CN" dirty="0" err="1"/>
              <a:t>Letsile</a:t>
            </a:r>
            <a:r>
              <a:rPr lang="en-US" altLang="zh-CN" dirty="0"/>
              <a:t> Tebogo. Available at: </a:t>
            </a:r>
            <a:r>
              <a:rPr lang="en-US" altLang="zh-CN" u="sng" dirty="0">
                <a:hlinkClick r:id="rId6"/>
              </a:rPr>
              <a:t>https://https://worldathletics.org/athletes</a:t>
            </a:r>
            <a:r>
              <a:rPr lang="en-US" altLang="zh-CN" dirty="0"/>
              <a:t> (Accessed: 17 July 2024).</a:t>
            </a:r>
          </a:p>
          <a:p>
            <a:r>
              <a:rPr lang="en-US" altLang="zh-CN" dirty="0" err="1"/>
              <a:t>Zuoyuan</a:t>
            </a:r>
            <a:r>
              <a:rPr lang="en-US" altLang="zh-CN" dirty="0"/>
              <a:t>, C. (2023) A Complete Machine Learning Project. Available at: </a:t>
            </a:r>
            <a:r>
              <a:rPr lang="en-US" altLang="zh-CN" dirty="0">
                <a:hlinkClick r:id="rId7"/>
              </a:rPr>
              <a:t>https://github.com/confucianzuoyuan/python-tutorials/blob/master/python-data-analysis/docs/2.%E4%B8%80%E4%B8%AA%E5%AE%8C%E6%95%B4%E7%9A%84%E6%9C%BA%E5%99%A8%E5%AD%A6%E4%B9%A0%E9%A1%B9%E7%9B%AE.md</a:t>
            </a:r>
            <a:r>
              <a:rPr lang="en-US" altLang="zh-CN" dirty="0"/>
              <a:t> (Accessed: 17 July 2024).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2892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AE97B6-D208-2A08-DF3E-E955CA16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2" y="508219"/>
            <a:ext cx="3734909" cy="1351992"/>
          </a:xfrm>
        </p:spPr>
        <p:txBody>
          <a:bodyPr>
            <a:normAutofit/>
          </a:bodyPr>
          <a:lstStyle/>
          <a:p>
            <a:pPr algn="ctr"/>
            <a:r>
              <a:rPr lang="en-US" altLang="zh-CN" sz="4400" dirty="0" err="1">
                <a:latin typeface="Verdana" panose="020B0604030504040204" pitchFamily="34" charset="0"/>
                <a:ea typeface="Verdana" panose="020B0604030504040204" pitchFamily="34" charset="0"/>
              </a:rPr>
              <a:t>Youyao</a:t>
            </a:r>
            <a:r>
              <a:rPr lang="en-US" altLang="zh-CN" sz="4400" dirty="0">
                <a:latin typeface="Verdana" panose="020B0604030504040204" pitchFamily="34" charset="0"/>
                <a:ea typeface="Verdana" panose="020B0604030504040204" pitchFamily="34" charset="0"/>
              </a:rPr>
              <a:t> Gao</a:t>
            </a:r>
            <a:br>
              <a:rPr lang="en-US" altLang="zh-CN" sz="4400" dirty="0"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zh-CN" altLang="en-US" dirty="0">
              <a:latin typeface="Verdana" panose="020B0604030504040204" pitchFamily="34" charset="0"/>
            </a:endParaRPr>
          </a:p>
        </p:txBody>
      </p:sp>
      <p:pic>
        <p:nvPicPr>
          <p:cNvPr id="13" name="Picture 12" descr="A person taking a selfie&#10;&#10;Description automatically generated">
            <a:extLst>
              <a:ext uri="{FF2B5EF4-FFF2-40B4-BE49-F238E27FC236}">
                <a16:creationId xmlns:a16="http://schemas.microsoft.com/office/drawing/2014/main" id="{06945B7D-B803-FC41-4D19-B08D7082E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5" b="2495"/>
          <a:stretch/>
        </p:blipFill>
        <p:spPr>
          <a:xfrm>
            <a:off x="6229215" y="-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D5D98-ED58-2DEC-B941-3B53BCE1E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122" y="1368110"/>
            <a:ext cx="6661138" cy="4981671"/>
          </a:xfrm>
        </p:spPr>
        <p:txBody>
          <a:bodyPr>
            <a:normAutofit/>
          </a:bodyPr>
          <a:lstStyle/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Gender: </a:t>
            </a:r>
            <a:r>
              <a:rPr lang="zh-CN" altLang="zh-CN" sz="2000" dirty="0">
                <a:latin typeface="Verdana" panose="020B0604030504040204" pitchFamily="34" charset="0"/>
              </a:rPr>
              <a:t>Male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Nationality: </a:t>
            </a:r>
            <a:r>
              <a:rPr lang="zh-CN" altLang="zh-CN" sz="2000" dirty="0">
                <a:latin typeface="Verdana" panose="020B0604030504040204" pitchFamily="34" charset="0"/>
              </a:rPr>
              <a:t>China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Hometown: </a:t>
            </a:r>
            <a:r>
              <a:rPr lang="zh-CN" altLang="zh-CN" sz="2000" dirty="0">
                <a:latin typeface="Verdana" panose="020B0604030504040204" pitchFamily="34" charset="0"/>
              </a:rPr>
              <a:t>Shanghai</a:t>
            </a:r>
            <a:endParaRPr lang="en-US" altLang="zh-CN" sz="2000" dirty="0">
              <a:latin typeface="Verdana" panose="020B0604030504040204" pitchFamily="34" charset="0"/>
            </a:endParaRP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en-US" altLang="zh-CN" sz="2000" b="1" dirty="0">
                <a:latin typeface="Verdana" panose="020B0604030504040204" pitchFamily="34" charset="0"/>
              </a:rPr>
              <a:t>College: </a:t>
            </a:r>
            <a:r>
              <a:rPr lang="en-US" altLang="zh-CN" sz="2000" dirty="0">
                <a:latin typeface="Verdana" panose="020B0604030504040204" pitchFamily="34" charset="0"/>
              </a:rPr>
              <a:t>University of Nottingham Ningbo China</a:t>
            </a:r>
            <a:endParaRPr lang="zh-CN" altLang="zh-CN" sz="2000" dirty="0">
              <a:latin typeface="Verdana" panose="020B0604030504040204" pitchFamily="34" charset="0"/>
            </a:endParaRP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Emial: </a:t>
            </a:r>
            <a:r>
              <a:rPr lang="zh-CN" altLang="zh-CN" sz="2000" u="sng" dirty="0">
                <a:latin typeface="Verdana" panose="020B0604030504040204" pitchFamily="34" charset="0"/>
              </a:rPr>
              <a:t>scyyg6@nottingham.edu.cn</a:t>
            </a:r>
            <a:endParaRPr lang="en-US" altLang="zh-CN" sz="2000" u="sng" dirty="0">
              <a:latin typeface="Verdana" panose="020B0604030504040204" pitchFamily="34" charset="0"/>
            </a:endParaRP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sz="2000" dirty="0">
                <a:latin typeface="Verdana" panose="020B0604030504040204" pitchFamily="34" charset="0"/>
              </a:rPr>
              <a:t>              </a:t>
            </a:r>
            <a:r>
              <a:rPr lang="en-US" altLang="zh-CN" sz="2000" dirty="0">
                <a:latin typeface="Verdan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youyaogao@gmail.com</a:t>
            </a:r>
            <a:endParaRPr lang="en-US" altLang="zh-CN" sz="2000" dirty="0">
              <a:latin typeface="Verdana" panose="020B0604030504040204" pitchFamily="34" charset="0"/>
            </a:endParaRP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sz="2000" dirty="0">
                <a:latin typeface="Verdana" panose="020B0604030504040204" pitchFamily="34" charset="0"/>
              </a:rPr>
              <a:t>              </a:t>
            </a:r>
            <a:r>
              <a:rPr lang="en-US" altLang="zh-CN" sz="2000" u="sng" dirty="0">
                <a:latin typeface="Verdana" panose="020B0604030504040204" pitchFamily="34" charset="0"/>
              </a:rPr>
              <a:t>15221996168@163.com</a:t>
            </a:r>
            <a:endParaRPr lang="zh-CN" altLang="zh-CN" sz="2000" u="sng" dirty="0">
              <a:latin typeface="Verdana" panose="020B0604030504040204" pitchFamily="34" charset="0"/>
            </a:endParaRP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Contact Number: </a:t>
            </a:r>
            <a:r>
              <a:rPr lang="zh-CN" altLang="zh-CN" sz="2000" dirty="0">
                <a:latin typeface="Verdana" panose="020B0604030504040204" pitchFamily="34" charset="0"/>
              </a:rPr>
              <a:t>+86 15221996168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Computer skills: </a:t>
            </a:r>
            <a:r>
              <a:rPr lang="zh-CN" altLang="zh-CN" sz="2000" dirty="0">
                <a:latin typeface="Verdana" panose="020B0604030504040204" pitchFamily="34" charset="0"/>
              </a:rPr>
              <a:t>Python, C, java, Haskell, SQLite, HTML, CSS, Matlab, R, Geogebra,</a:t>
            </a:r>
            <a:r>
              <a:rPr lang="en-US" altLang="zh-CN" sz="2000" dirty="0">
                <a:latin typeface="Verdana" panose="020B0604030504040204" pitchFamily="34" charset="0"/>
              </a:rPr>
              <a:t> Latex</a:t>
            </a: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Language skills: </a:t>
            </a:r>
            <a:r>
              <a:rPr lang="zh-CN" altLang="zh-CN" sz="2000" dirty="0">
                <a:latin typeface="Verdana" panose="020B0604030504040204" pitchFamily="34" charset="0"/>
              </a:rPr>
              <a:t>English</a:t>
            </a:r>
            <a:r>
              <a:rPr lang="en-US" altLang="zh-CN" sz="2000" dirty="0">
                <a:latin typeface="Verdana" panose="020B0604030504040204" pitchFamily="34" charset="0"/>
              </a:rPr>
              <a:t>, </a:t>
            </a:r>
            <a:r>
              <a:rPr lang="zh-CN" altLang="zh-CN" sz="2000" dirty="0">
                <a:latin typeface="Verdana" panose="020B0604030504040204" pitchFamily="34" charset="0"/>
              </a:rPr>
              <a:t>Mandarin</a:t>
            </a:r>
            <a:endParaRPr lang="en-US" altLang="zh-CN" sz="2000" dirty="0">
              <a:latin typeface="Verdana" panose="020B0604030504040204" pitchFamily="34" charset="0"/>
            </a:endParaRPr>
          </a:p>
          <a:p>
            <a:pPr marR="0" lvl="0" fontAlgn="base">
              <a:spcAft>
                <a:spcPct val="0"/>
              </a:spcAft>
              <a:buClrTx/>
              <a:buSzTx/>
              <a:tabLst/>
            </a:pPr>
            <a:r>
              <a:rPr lang="zh-CN" altLang="zh-CN" sz="2000" b="1" dirty="0">
                <a:latin typeface="Verdana" panose="020B0604030504040204" pitchFamily="34" charset="0"/>
              </a:rPr>
              <a:t>Research interest: </a:t>
            </a:r>
            <a:r>
              <a:rPr lang="zh-CN" altLang="zh-CN" sz="2000" dirty="0">
                <a:latin typeface="Verdana" panose="020B0604030504040204" pitchFamily="34" charset="0"/>
              </a:rPr>
              <a:t>Data Science, Machine Learning, Computer Vision </a:t>
            </a:r>
          </a:p>
          <a:p>
            <a:endParaRPr lang="en-US" altLang="zh-CN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altLang="zh-CN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altLang="zh-CN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80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E97B6-D208-2A08-DF3E-E955CA165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Yu Liang</a:t>
            </a: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D5D98-ED58-2DEC-B941-3B53BCE1E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847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E97B6-D208-2A08-DF3E-E955CA16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00062"/>
            <a:ext cx="10515600" cy="1325563"/>
          </a:xfrm>
        </p:spPr>
        <p:txBody>
          <a:bodyPr/>
          <a:lstStyle/>
          <a:p>
            <a:r>
              <a:rPr lang="en-US" altLang="zh-CN" dirty="0" err="1">
                <a:latin typeface="Verdana" panose="020B0604030504040204" pitchFamily="34" charset="0"/>
                <a:ea typeface="Verdana" panose="020B0604030504040204" pitchFamily="34" charset="0"/>
              </a:rPr>
              <a:t>Haosong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 Sun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D5D98-ED58-2DEC-B941-3B53BCE1E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06816"/>
            <a:ext cx="11286326" cy="4351338"/>
          </a:xfrm>
        </p:spPr>
        <p:txBody>
          <a:bodyPr/>
          <a:lstStyle/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Gender: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MALE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College:</a:t>
            </a:r>
            <a:r>
              <a:rPr lang="zh-CN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Beijing University of Posts and Telecommunications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Major: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Electronic Information Engineering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Email: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mrsun666@126.com</a:t>
            </a:r>
            <a:endParaRPr lang="en-US" altLang="zh-C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           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shs2022@bupt.edu.com</a:t>
            </a:r>
            <a:endParaRPr lang="en-US" altLang="zh-CN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Skills: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C/C++, Python, MATLAB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Interests: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Machine Learning, Deep Learning, 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959885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XinYi Zeng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06816"/>
            <a:ext cx="11286326" cy="4351338"/>
          </a:xfrm>
        </p:spPr>
        <p:txBody>
          <a:bodyPr/>
          <a:lstStyle/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Gender: 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FEMALE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College:</a:t>
            </a:r>
            <a:r>
              <a:rPr lang="zh-CN" altLang="en-US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zh-CN" altLang="en-US" dirty="0">
                <a:latin typeface="Verdana" panose="020B0604030504040204" pitchFamily="34" charset="0"/>
                <a:ea typeface="Verdana" panose="020B0604030504040204" pitchFamily="34" charset="0"/>
              </a:rPr>
              <a:t>Southern University of Science and Technology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Major: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Data Science</a:t>
            </a:r>
            <a:endParaRPr lang="en-US" altLang="zh-CN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Email: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12212355@mail.sustech.edu.cn</a:t>
            </a:r>
            <a:endParaRPr lang="en-US" altLang="zh-CN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Skills: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Java, Python, R</a:t>
            </a:r>
          </a:p>
          <a:p>
            <a:r>
              <a:rPr lang="en-US" altLang="zh-CN" b="1" dirty="0">
                <a:latin typeface="Verdana" panose="020B0604030504040204" pitchFamily="34" charset="0"/>
                <a:ea typeface="Verdana" panose="020B0604030504040204" pitchFamily="34" charset="0"/>
              </a:rPr>
              <a:t>Interests: </a:t>
            </a:r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Machine Learning, Deep Learning, Data Analysis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932F7-62B4-D586-D485-9E045DDA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890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Outline</a:t>
            </a:r>
            <a:endParaRPr lang="zh-CN" altLang="en-US" dirty="0">
              <a:latin typeface="Verdana" panose="020B060403050404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A92660-B282-B7AF-73E4-B096D4ADA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237"/>
            <a:ext cx="10834942" cy="4733877"/>
          </a:xfrm>
        </p:spPr>
        <p:txBody>
          <a:bodyPr>
            <a:normAutofit fontScale="92500" lnSpcReduction="20000"/>
          </a:bodyPr>
          <a:lstStyle/>
          <a:p>
            <a:pPr marL="0" indent="0" fontAlgn="base">
              <a:spcAft>
                <a:spcPct val="0"/>
              </a:spcAft>
              <a:buNone/>
            </a:pPr>
            <a:r>
              <a:rPr lang="en-US" altLang="zh-CN" dirty="0">
                <a:latin typeface="Verdana" panose="020B0604030504040204" pitchFamily="34" charset="0"/>
              </a:rPr>
              <a:t>1. Pre-Project Preparations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Waterfall Method </a:t>
            </a:r>
            <a:r>
              <a:rPr lang="en-US" altLang="zh-CN" dirty="0">
                <a:latin typeface="Verdana" panose="020B0604030504040204" pitchFamily="34" charset="0"/>
              </a:rPr>
              <a:t>and </a:t>
            </a:r>
            <a:r>
              <a:rPr lang="zh-CN" altLang="zh-CN" dirty="0">
                <a:latin typeface="Verdana" panose="020B0604030504040204" pitchFamily="34" charset="0"/>
              </a:rPr>
              <a:t>Agile Method</a:t>
            </a:r>
            <a:endParaRPr lang="en-US" altLang="zh-CN" dirty="0">
              <a:latin typeface="Verdana" panose="020B0604030504040204" pitchFamily="34" charset="0"/>
            </a:endParaRPr>
          </a:p>
          <a:p>
            <a:pPr marL="0" indent="0" fontAlgn="base">
              <a:spcAft>
                <a:spcPct val="0"/>
              </a:spcAft>
              <a:buNone/>
            </a:pPr>
            <a:endParaRPr lang="en-US" altLang="zh-CN" dirty="0"/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2. Development 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Data Collection (Web Scraping)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Data Preprocessing (Data Cleaning)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Feature Engineering (Correlation Analysis, PCA)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Logistic Regression (Binary Classification)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Model Building, Training, and Testing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· </a:t>
            </a:r>
            <a:r>
              <a:rPr lang="zh-CN" altLang="zh-CN" dirty="0">
                <a:latin typeface="Verdana" panose="020B0604030504040204" pitchFamily="34" charset="0"/>
              </a:rPr>
              <a:t>Model Evaluation (Class 1-9 Prediction)</a:t>
            </a:r>
          </a:p>
          <a:p>
            <a:pPr marL="971550" lvl="1" indent="-514350" fontAlgn="base">
              <a:spcAft>
                <a:spcPct val="0"/>
              </a:spcAft>
              <a:buAutoNum type="arabicPeriod"/>
            </a:pPr>
            <a:endParaRPr lang="en-US" altLang="zh-CN" dirty="0">
              <a:latin typeface="Verdana" panose="020B0604030504040204" pitchFamily="34" charset="0"/>
            </a:endParaRP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r>
              <a:rPr lang="en-US" altLang="zh-CN" dirty="0">
                <a:latin typeface="Verdana" panose="020B0604030504040204" pitchFamily="34" charset="0"/>
              </a:rPr>
              <a:t>3. Conclusion</a:t>
            </a:r>
          </a:p>
          <a:p>
            <a:pPr marL="0" marR="0" lvl="0" indent="0" fontAlgn="base">
              <a:spcAft>
                <a:spcPct val="0"/>
              </a:spcAft>
              <a:buClrTx/>
              <a:buSzTx/>
              <a:buNone/>
              <a:tabLst/>
            </a:pPr>
            <a:endParaRPr lang="en-US" altLang="zh-CN" dirty="0">
              <a:latin typeface="Verdana" panose="020B0604030504040204" pitchFamily="34" charset="0"/>
            </a:endParaRPr>
          </a:p>
          <a:p>
            <a:endParaRPr lang="zh-CN" alt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BA7B90-E16F-1871-1C32-56EDAEE47066}"/>
              </a:ext>
            </a:extLst>
          </p:cNvPr>
          <p:cNvCxnSpPr>
            <a:cxnSpLocks/>
          </p:cNvCxnSpPr>
          <p:nvPr/>
        </p:nvCxnSpPr>
        <p:spPr>
          <a:xfrm>
            <a:off x="937264" y="1318712"/>
            <a:ext cx="10028556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082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CA66C-C938-BF18-454A-798B7BA2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2519"/>
            <a:ext cx="10515600" cy="818169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  <a:t>Pre-Project Preparations:</a:t>
            </a:r>
            <a:br>
              <a:rPr lang="en-US" altLang="zh-CN" dirty="0"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zh-CN" altLang="zh-CN" dirty="0">
                <a:latin typeface="Verdana" panose="020B0604030504040204" pitchFamily="34" charset="0"/>
              </a:rPr>
              <a:t>Waterfall Method </a:t>
            </a:r>
            <a:r>
              <a:rPr lang="en-US" altLang="zh-CN" dirty="0">
                <a:latin typeface="Verdana" panose="020B0604030504040204" pitchFamily="34" charset="0"/>
              </a:rPr>
              <a:t>and</a:t>
            </a:r>
            <a:r>
              <a:rPr lang="zh-CN" altLang="zh-CN" dirty="0">
                <a:latin typeface="Verdana" panose="020B0604030504040204" pitchFamily="34" charset="0"/>
              </a:rPr>
              <a:t> Agile Method</a:t>
            </a:r>
            <a:br>
              <a:rPr lang="en-US" altLang="zh-CN" dirty="0">
                <a:latin typeface="Verdana" panose="020B0604030504040204" pitchFamily="34" charset="0"/>
              </a:rPr>
            </a:br>
            <a:endParaRPr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D9F8F4-B484-4096-21F5-417D5F2CD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857" y="2229107"/>
            <a:ext cx="10515600" cy="339401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EC5A49-44DA-907D-6AA4-A4EEAFB52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38" y="1690688"/>
            <a:ext cx="9777849" cy="4994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4B767-BC7F-6C0F-ED49-4413CEE26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3263" y="50800"/>
            <a:ext cx="4756238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251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170*162"/>
  <p:tag name="TABLE_ENDDRAG_RECT" val="9*255*170*16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</TotalTime>
  <Words>921</Words>
  <Application>Microsoft Office PowerPoint</Application>
  <PresentationFormat>Widescreen</PresentationFormat>
  <Paragraphs>157</Paragraphs>
  <Slides>32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等线</vt:lpstr>
      <vt:lpstr>等线 Light</vt:lpstr>
      <vt:lpstr>宋体</vt:lpstr>
      <vt:lpstr>Arial</vt:lpstr>
      <vt:lpstr>Calibri</vt:lpstr>
      <vt:lpstr>Verdana</vt:lpstr>
      <vt:lpstr>Office Theme</vt:lpstr>
      <vt:lpstr>Attention Grabber</vt:lpstr>
      <vt:lpstr>PowerPoint Presentation</vt:lpstr>
      <vt:lpstr>Introduction to the Group</vt:lpstr>
      <vt:lpstr>Youyao Gao </vt:lpstr>
      <vt:lpstr>Yu Liang</vt:lpstr>
      <vt:lpstr>Haosong Sun </vt:lpstr>
      <vt:lpstr>XinYi Zeng </vt:lpstr>
      <vt:lpstr>Outline</vt:lpstr>
      <vt:lpstr>Pre-Project Preparations: Waterfall Method and Agile Method </vt:lpstr>
      <vt:lpstr>Development : Data Collection </vt:lpstr>
      <vt:lpstr>PowerPoint Presentation</vt:lpstr>
      <vt:lpstr>Development :  Data Preprocessing </vt:lpstr>
      <vt:lpstr>Development :  Data Preprocessing </vt:lpstr>
      <vt:lpstr>PowerPoint Presentation</vt:lpstr>
      <vt:lpstr>PowerPoint Presentation</vt:lpstr>
      <vt:lpstr>Development : Feature Engineering </vt:lpstr>
      <vt:lpstr>Development : Logistic Regression </vt:lpstr>
      <vt:lpstr>Development : Logistic Regression </vt:lpstr>
      <vt:lpstr>Development : Logistic Regression </vt:lpstr>
      <vt:lpstr>Development : Logistic Regression </vt:lpstr>
      <vt:lpstr>Development : Logistic Regression </vt:lpstr>
      <vt:lpstr>Development : Logistic Regression </vt:lpstr>
      <vt:lpstr>Development : Logistic Regression </vt:lpstr>
      <vt:lpstr>Development : Model Building, Training, and Testing </vt:lpstr>
      <vt:lpstr>Development : Model Building, Training, and Testing </vt:lpstr>
      <vt:lpstr>Development : Model Building, Training, and Testing</vt:lpstr>
      <vt:lpstr>PowerPoint Presentation</vt:lpstr>
      <vt:lpstr>Development : Model Building, Training, and Testing </vt:lpstr>
      <vt:lpstr>Development : Model Evaluation</vt:lpstr>
      <vt:lpstr>Conclusion</vt:lpstr>
      <vt:lpstr>PowerPoint Presentation</vt:lpstr>
      <vt:lpstr>Reference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佑耀 高</dc:creator>
  <cp:lastModifiedBy>佑耀 高</cp:lastModifiedBy>
  <cp:revision>59</cp:revision>
  <dcterms:created xsi:type="dcterms:W3CDTF">2024-07-15T04:10:06Z</dcterms:created>
  <dcterms:modified xsi:type="dcterms:W3CDTF">2024-07-16T05:56:24Z</dcterms:modified>
</cp:coreProperties>
</file>

<file path=docProps/thumbnail.jpeg>
</file>